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5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9DBE8-29FD-4812-AC1D-177CB73AF505}" type="datetimeFigureOut">
              <a:rPr lang="ru-RU" smtClean="0"/>
              <a:pPr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8361D-3692-45E2-8EA0-064D5CB170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1571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28596"/>
            <a:ext cx="68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До 1 октября каждый федеральный льготник</a:t>
            </a:r>
          </a:p>
          <a:p>
            <a:pPr algn="ctr"/>
            <a:r>
              <a:rPr lang="ru-RU" b="1" dirty="0" smtClean="0"/>
              <a:t> может сделать выбор:</a:t>
            </a:r>
          </a:p>
          <a:p>
            <a:pPr lvl="2">
              <a:buFont typeface="Arial" pitchFamily="34" charset="0"/>
              <a:buChar char="•"/>
            </a:pPr>
            <a:r>
              <a:rPr lang="ru-RU" sz="1600" b="1" dirty="0" smtClean="0"/>
              <a:t> получать НСУ на следующий год в натуральном виде</a:t>
            </a:r>
          </a:p>
          <a:p>
            <a:pPr lvl="2">
              <a:buFont typeface="Arial" pitchFamily="34" charset="0"/>
              <a:buChar char="•"/>
            </a:pPr>
            <a:r>
              <a:rPr lang="ru-RU" sz="1600" b="1" dirty="0" smtClean="0"/>
              <a:t> полностью или частично отказаться от него в пользу денег</a:t>
            </a:r>
            <a:endParaRPr lang="ru-RU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Как использовать набор социальных услуг – выбирать вам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28596"/>
            <a:ext cx="6858000" cy="158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017969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Можно компенсировать проезд или путевку в санаторий денежной выплатой, а лекарства 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получать в натуральном виде или наоборот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6876256"/>
            <a:ext cx="6858000" cy="2124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0" y="1547664"/>
            <a:ext cx="4509120" cy="5760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0" y="1619672"/>
            <a:ext cx="4357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Чтобы изменить решение по НСУ нужно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" name="Блок-схема: узел 26"/>
          <p:cNvSpPr/>
          <p:nvPr/>
        </p:nvSpPr>
        <p:spPr>
          <a:xfrm>
            <a:off x="836712" y="2267744"/>
            <a:ext cx="1872208" cy="180020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 descr="Illustration-Signature-1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0768" y="2411760"/>
            <a:ext cx="936104" cy="92867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36712" y="341987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ДО 1 ОКТЯБРЯ 2024 года</a:t>
            </a:r>
            <a:endParaRPr lang="ru-RU" sz="1600" b="1" dirty="0"/>
          </a:p>
        </p:txBody>
      </p:sp>
      <p:sp>
        <p:nvSpPr>
          <p:cNvPr id="30" name="Блок-схема: узел 29"/>
          <p:cNvSpPr/>
          <p:nvPr/>
        </p:nvSpPr>
        <p:spPr>
          <a:xfrm>
            <a:off x="3501008" y="2339752"/>
            <a:ext cx="1728192" cy="1584176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476672" y="4499992"/>
            <a:ext cx="1368152" cy="1152128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2564904" y="2987824"/>
            <a:ext cx="1008112" cy="28575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 descr="К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61048" y="2411760"/>
            <a:ext cx="1008112" cy="100002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933056" y="35638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СФР</a:t>
            </a:r>
            <a:endParaRPr lang="ru-RU" b="1" dirty="0"/>
          </a:p>
        </p:txBody>
      </p:sp>
      <p:pic>
        <p:nvPicPr>
          <p:cNvPr id="40" name="Рисунок 39" descr="01_0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688" y="4572000"/>
            <a:ext cx="1008113" cy="86409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204864" y="3635897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/>
          </a:p>
          <a:p>
            <a:pPr algn="ctr"/>
            <a:endParaRPr lang="ru-RU" sz="1600" b="1" dirty="0" smtClean="0"/>
          </a:p>
        </p:txBody>
      </p:sp>
      <p:sp>
        <p:nvSpPr>
          <p:cNvPr id="43" name="TextBox 42"/>
          <p:cNvSpPr txBox="1"/>
          <p:nvPr/>
        </p:nvSpPr>
        <p:spPr>
          <a:xfrm>
            <a:off x="0" y="7020272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Подать заявление можно в СФР по месту жительства, в МФЦ  или направить через личный кабинет на сайте СФР до 1 октября.</a:t>
            </a:r>
            <a:endParaRPr lang="ru-RU" sz="1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Блок-схема: процесс 43"/>
          <p:cNvSpPr/>
          <p:nvPr/>
        </p:nvSpPr>
        <p:spPr>
          <a:xfrm>
            <a:off x="0" y="8001024"/>
            <a:ext cx="6858000" cy="114297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Отказ  от  НСУ в натуральном выражении будет действовать в течение всего 2025 года. Поэтому в случае ухудшения здоровья пенсионеру придется приобретать лекарства и выезжать на лечение за свой счет.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071810" y="7715272"/>
            <a:ext cx="3786190" cy="35719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2928934" y="7668344"/>
            <a:ext cx="3929066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Обратите внимание !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rot="5400000">
            <a:off x="-4572000" y="4572000"/>
            <a:ext cx="9144000" cy="158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2286000" y="4572000"/>
            <a:ext cx="9144000" cy="158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 descr="bcyLk78B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2856" y="4283968"/>
            <a:ext cx="1224136" cy="1512168"/>
          </a:xfrm>
          <a:prstGeom prst="rect">
            <a:avLst/>
          </a:prstGeom>
        </p:spPr>
      </p:pic>
      <p:pic>
        <p:nvPicPr>
          <p:cNvPr id="49" name="Рисунок 48" descr="badge-depicting-holidays-at-the-sea-vector-26813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5024" y="4427984"/>
            <a:ext cx="1440160" cy="1296144"/>
          </a:xfrm>
          <a:prstGeom prst="rect">
            <a:avLst/>
          </a:prstGeom>
        </p:spPr>
      </p:pic>
      <p:pic>
        <p:nvPicPr>
          <p:cNvPr id="50" name="Рисунок 49" descr="_1308-1617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9200" y="4283968"/>
            <a:ext cx="1188258" cy="1224136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 rot="10800000" flipV="1">
            <a:off x="1764019" y="5508308"/>
            <a:ext cx="20359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Проезд на пригородном Ж/Д транспорте</a:t>
            </a:r>
            <a:endParaRPr lang="ru-RU" sz="1200" b="1" dirty="0"/>
          </a:p>
        </p:txBody>
      </p:sp>
      <p:sp>
        <p:nvSpPr>
          <p:cNvPr id="52" name="Прямоугольник 51"/>
          <p:cNvSpPr/>
          <p:nvPr/>
        </p:nvSpPr>
        <p:spPr>
          <a:xfrm rot="10800000" flipV="1">
            <a:off x="3573016" y="5634189"/>
            <a:ext cx="1584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Путевка в санаторий</a:t>
            </a:r>
            <a:endParaRPr lang="ru-RU" sz="1200" b="1" dirty="0"/>
          </a:p>
        </p:txBody>
      </p:sp>
      <p:sp>
        <p:nvSpPr>
          <p:cNvPr id="54" name="Прямоугольник 53"/>
          <p:cNvSpPr/>
          <p:nvPr/>
        </p:nvSpPr>
        <p:spPr>
          <a:xfrm rot="10800000" flipV="1">
            <a:off x="5085182" y="5357527"/>
            <a:ext cx="13681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Лекарственные</a:t>
            </a:r>
            <a:r>
              <a:rPr lang="ru-RU" b="1" dirty="0" smtClean="0"/>
              <a:t> </a:t>
            </a:r>
            <a:r>
              <a:rPr lang="ru-RU" sz="1200" b="1" dirty="0" smtClean="0"/>
              <a:t>препараты</a:t>
            </a:r>
            <a:endParaRPr lang="ru-RU" sz="1200" b="1" dirty="0"/>
          </a:p>
        </p:txBody>
      </p:sp>
      <p:sp>
        <p:nvSpPr>
          <p:cNvPr id="55" name="Прямоугольник 54"/>
          <p:cNvSpPr/>
          <p:nvPr/>
        </p:nvSpPr>
        <p:spPr>
          <a:xfrm rot="10800000" flipV="1">
            <a:off x="479936" y="5669824"/>
            <a:ext cx="12316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Деньги</a:t>
            </a:r>
            <a:endParaRPr lang="ru-RU" sz="1200" b="1" dirty="0"/>
          </a:p>
        </p:txBody>
      </p:sp>
      <p:sp>
        <p:nvSpPr>
          <p:cNvPr id="56" name="Стрелка вправо 55"/>
          <p:cNvSpPr/>
          <p:nvPr/>
        </p:nvSpPr>
        <p:spPr>
          <a:xfrm rot="8844776" flipV="1">
            <a:off x="2064637" y="3835088"/>
            <a:ext cx="1604965" cy="21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 вправо 56"/>
          <p:cNvSpPr/>
          <p:nvPr/>
        </p:nvSpPr>
        <p:spPr>
          <a:xfrm rot="7703968" flipV="1">
            <a:off x="3195889" y="4101304"/>
            <a:ext cx="926889" cy="220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 rot="10800000" flipV="1">
            <a:off x="5445224" y="2998934"/>
            <a:ext cx="1152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black"/>
                </a:solidFill>
              </a:rPr>
              <a:t>С 1 ЯНВАРЯ 2025 года</a:t>
            </a:r>
          </a:p>
        </p:txBody>
      </p:sp>
      <p:sp>
        <p:nvSpPr>
          <p:cNvPr id="59" name="Стрелка вправо 58"/>
          <p:cNvSpPr/>
          <p:nvPr/>
        </p:nvSpPr>
        <p:spPr>
          <a:xfrm rot="5400000" flipV="1">
            <a:off x="4065417" y="4079599"/>
            <a:ext cx="527366" cy="216024"/>
          </a:xfrm>
          <a:prstGeom prst="rightArrow">
            <a:avLst>
              <a:gd name="adj1" fmla="val 50000"/>
              <a:gd name="adj2" fmla="val 475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право 59"/>
          <p:cNvSpPr/>
          <p:nvPr/>
        </p:nvSpPr>
        <p:spPr>
          <a:xfrm rot="3081031" flipV="1">
            <a:off x="4718015" y="3999106"/>
            <a:ext cx="843168" cy="202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141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ПФР по республике Карелия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Пяхтина Ирина Августовна</dc:creator>
  <cp:lastModifiedBy>Виктория Кузнецова</cp:lastModifiedBy>
  <cp:revision>27</cp:revision>
  <dcterms:created xsi:type="dcterms:W3CDTF">2019-07-30T12:04:42Z</dcterms:created>
  <dcterms:modified xsi:type="dcterms:W3CDTF">2024-01-16T06:08:27Z</dcterms:modified>
</cp:coreProperties>
</file>